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9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1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8DEE6BF-DD76-4B0A-BBD0-5E704CD9D590}">
      <dgm:prSet custT="1"/>
      <dgm:spPr>
        <a:solidFill>
          <a:srgbClr val="0070C0"/>
        </a:solidFill>
        <a:ln w="28575">
          <a:solidFill>
            <a:srgbClr val="00B0F0"/>
          </a:solidFill>
        </a:ln>
      </dgm:spPr>
      <dgm:t>
        <a:bodyPr/>
        <a:lstStyle/>
        <a:p>
          <a:pPr rtl="0"/>
          <a:r>
            <a:rPr lang="ru-RU" sz="18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Муниципальное бюджетное дошкольное образовательное учреждение </a:t>
          </a:r>
        </a:p>
        <a:p>
          <a:pPr rtl="0"/>
          <a:r>
            <a:rPr lang="ru-RU" sz="18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«Детский сад комбинированного вида № 32»</a:t>
          </a:r>
        </a:p>
        <a:p>
          <a:pPr rtl="0"/>
          <a:r>
            <a:rPr lang="ru-RU" sz="18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 городского округа город Салават Республики Башкортостан</a:t>
          </a:r>
          <a:endParaRPr lang="ru-RU" sz="1800" b="1" cap="none" spc="0" dirty="0">
            <a:ln w="9525">
              <a:solidFill>
                <a:schemeClr val="bg1"/>
              </a:solidFill>
              <a:prstDash val="solid"/>
            </a:ln>
            <a:solidFill>
              <a:schemeClr val="bg1"/>
            </a:solidFill>
            <a:effectLst>
              <a:outerShdw blurRad="12700" dist="38100" dir="2700000" algn="tl" rotWithShape="0">
                <a:schemeClr val="accent5">
                  <a:lumMod val="60000"/>
                  <a:lumOff val="40000"/>
                </a:schemeClr>
              </a:outerShdw>
            </a:effectLst>
            <a:latin typeface="Comic Sans MS" panose="030F0702030302020204" pitchFamily="66" charset="0"/>
          </a:endParaRPr>
        </a:p>
      </dgm:t>
    </dgm:pt>
    <dgm:pt modelId="{0116A66D-3010-4EE3-B3C0-E33CBC5F15E6}" type="parTrans" cxnId="{D76D9E7A-9458-44EA-BDCE-7F7C972FCC02}">
      <dgm:prSet/>
      <dgm:spPr/>
      <dgm:t>
        <a:bodyPr/>
        <a:lstStyle/>
        <a:p>
          <a:endParaRPr lang="ru-RU"/>
        </a:p>
      </dgm:t>
    </dgm:pt>
    <dgm:pt modelId="{B167907D-4143-4B1A-BFC2-C5693C0CF5CD}" type="sibTrans" cxnId="{D76D9E7A-9458-44EA-BDCE-7F7C972FCC02}">
      <dgm:prSet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74F5BBC-B9B0-4CAC-BB99-66A5211F17F7}" type="pres">
      <dgm:prSet presAssocID="{78DEE6BF-DD76-4B0A-BBD0-5E704CD9D590}" presName="linNode" presStyleCnt="0"/>
      <dgm:spPr/>
    </dgm:pt>
    <dgm:pt modelId="{FC5E72B2-0B9B-4541-86DA-50FFE6B4EAF1}" type="pres">
      <dgm:prSet presAssocID="{78DEE6BF-DD76-4B0A-BBD0-5E704CD9D590}" presName="parentText" presStyleLbl="node1" presStyleIdx="0" presStyleCnt="1" custScaleX="277078" custLinFactNeighborX="-1839" custLinFactNeighborY="-4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F3C7707-722E-436F-9CDE-2EA116F5899C}" type="presOf" srcId="{78DEE6BF-DD76-4B0A-BBD0-5E704CD9D590}" destId="{FC5E72B2-0B9B-4541-86DA-50FFE6B4EAF1}" srcOrd="0" destOrd="0" presId="urn:microsoft.com/office/officeart/2005/8/layout/vList5"/>
    <dgm:cxn modelId="{D76D9E7A-9458-44EA-BDCE-7F7C972FCC02}" srcId="{F8679C0B-F980-4B4B-8C23-EF3A499F069A}" destId="{78DEE6BF-DD76-4B0A-BBD0-5E704CD9D590}" srcOrd="0" destOrd="0" parTransId="{0116A66D-3010-4EE3-B3C0-E33CBC5F15E6}" sibTransId="{B167907D-4143-4B1A-BFC2-C5693C0CF5CD}"/>
    <dgm:cxn modelId="{D67EE812-F9CE-4F13-8868-384CACE649DC}" type="presOf" srcId="{F8679C0B-F980-4B4B-8C23-EF3A499F069A}" destId="{9566D266-6127-4C3D-A292-0D3BE1C1D6E8}" srcOrd="0" destOrd="0" presId="urn:microsoft.com/office/officeart/2005/8/layout/vList5"/>
    <dgm:cxn modelId="{572DCFB9-BAF7-4167-9A9E-252BAD3F182D}" type="presParOf" srcId="{9566D266-6127-4C3D-A292-0D3BE1C1D6E8}" destId="{474F5BBC-B9B0-4CAC-BB99-66A5211F17F7}" srcOrd="0" destOrd="0" presId="urn:microsoft.com/office/officeart/2005/8/layout/vList5"/>
    <dgm:cxn modelId="{0694C417-91AE-42B0-B4C1-CBA415A7C74A}" type="presParOf" srcId="{474F5BBC-B9B0-4CAC-BB99-66A5211F17F7}" destId="{FC5E72B2-0B9B-4541-86DA-50FFE6B4EAF1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21574E4A-7A8F-4598-BB69-9F6F5EB2B29C}" type="presOf" srcId="{F8679C0B-F980-4B4B-8C23-EF3A499F069A}" destId="{9566D266-6127-4C3D-A292-0D3BE1C1D6E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CCEA0074-3D11-401B-B2B7-027DB14C8CBB}" type="presOf" srcId="{F8679C0B-F980-4B4B-8C23-EF3A499F069A}" destId="{9566D266-6127-4C3D-A292-0D3BE1C1D6E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5BDF5B29-BF23-4EFE-8C47-09FE833130DB}" type="presOf" srcId="{F8679C0B-F980-4B4B-8C23-EF3A499F069A}" destId="{9566D266-6127-4C3D-A292-0D3BE1C1D6E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5E72B2-0B9B-4541-86DA-50FFE6B4EAF1}">
      <dsp:nvSpPr>
        <dsp:cNvPr id="0" name=""/>
        <dsp:cNvSpPr/>
      </dsp:nvSpPr>
      <dsp:spPr>
        <a:xfrm>
          <a:off x="0" y="0"/>
          <a:ext cx="11812700" cy="1070423"/>
        </a:xfrm>
        <a:prstGeom prst="roundRect">
          <a:avLst/>
        </a:prstGeom>
        <a:solidFill>
          <a:srgbClr val="0070C0"/>
        </a:solidFill>
        <a:ln w="28575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Муниципальное бюджетное дошкольное образовательное учреждение 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«Детский сад комбинированного вида № 32»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 городского округа город Салават Республики Башкортостан</a:t>
          </a:r>
          <a:endParaRPr lang="ru-RU" sz="1800" b="1" kern="1200" cap="none" spc="0" dirty="0">
            <a:ln w="9525">
              <a:solidFill>
                <a:schemeClr val="bg1"/>
              </a:solidFill>
              <a:prstDash val="solid"/>
            </a:ln>
            <a:solidFill>
              <a:schemeClr val="bg1"/>
            </a:solidFill>
            <a:effectLst>
              <a:outerShdw blurRad="12700" dist="38100" dir="2700000" algn="tl" rotWithShape="0">
                <a:schemeClr val="accent5">
                  <a:lumMod val="60000"/>
                  <a:lumOff val="40000"/>
                </a:schemeClr>
              </a:outerShdw>
            </a:effectLst>
            <a:latin typeface="Comic Sans MS" panose="030F0702030302020204" pitchFamily="66" charset="0"/>
          </a:endParaRPr>
        </a:p>
      </dsp:txBody>
      <dsp:txXfrm>
        <a:off x="52254" y="52254"/>
        <a:ext cx="11708192" cy="9659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4254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677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130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815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471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6654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754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225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013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149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582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16FDB6-C763-4E37-A159-2A0DB678C28C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467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microsoft.com/office/2007/relationships/hdphoto" Target="../media/hdphoto1.wdp"/><Relationship Id="rId9" Type="http://schemas.microsoft.com/office/2007/relationships/diagramDrawing" Target="../diagrams/drawin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5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78" b="98489" l="12867" r="875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850261">
            <a:off x="1953327" y="766694"/>
            <a:ext cx="8321774" cy="6241332"/>
          </a:xfrm>
          <a:prstGeom prst="rect">
            <a:avLst/>
          </a:prstGeom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822232991"/>
              </p:ext>
            </p:extLst>
          </p:nvPr>
        </p:nvGraphicFramePr>
        <p:xfrm>
          <a:off x="192947" y="7687"/>
          <a:ext cx="11842534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4208016" y="2760955"/>
            <a:ext cx="3444535" cy="2068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Развивающая предметно-пространственная среда учителя-логопеда</a:t>
            </a:r>
          </a:p>
        </p:txBody>
      </p:sp>
    </p:spTree>
    <p:extLst>
      <p:ext uri="{BB962C8B-B14F-4D97-AF65-F5344CB8AC3E}">
        <p14:creationId xmlns:p14="http://schemas.microsoft.com/office/powerpoint/2010/main" val="34620867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6729" y="0"/>
            <a:ext cx="12193057" cy="6858594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Автоматизация звуков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Автоматизация звуков направлена на выработку способности произносить звук без сознательного его регулирования. Этап автоматизации звука связан с введением поставленного звука в слог, слово,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связную речь.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здесь нам на помощь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приходят альбомы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Комаровой Л.А. 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Азовой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Е.А и Черновой О.О , а также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многих других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21"/>
          <a:stretch/>
        </p:blipFill>
        <p:spPr>
          <a:xfrm>
            <a:off x="8715565" y="850267"/>
            <a:ext cx="3286459" cy="2146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8649" y="1634685"/>
            <a:ext cx="2926916" cy="21951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1404" y="3929127"/>
            <a:ext cx="3372395" cy="2236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65088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Дифференциация звуков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634" y="2058194"/>
            <a:ext cx="5181600" cy="3886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Дифференциация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звуков - различение звуков, схожих по каким-либо признакам (свистящие-шипящие, глухие-звонкие, твёрдые-мягкие и т.п.). Ребенок научился произносить звуки правильно, но в самостоятельной речи может заменять их на звуки, сходные по звучанию. </a:t>
            </a:r>
          </a:p>
        </p:txBody>
      </p:sp>
    </p:spTree>
    <p:extLst>
      <p:ext uri="{BB962C8B-B14F-4D97-AF65-F5344CB8AC3E}">
        <p14:creationId xmlns:p14="http://schemas.microsoft.com/office/powerpoint/2010/main" val="17673451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8200" y="287383"/>
            <a:ext cx="10515600" cy="1403305"/>
          </a:xfrm>
        </p:spPr>
        <p:txBody>
          <a:bodyPr>
            <a:normAutofit fontScale="90000"/>
          </a:bodyPr>
          <a:lstStyle/>
          <a:p>
            <a:r>
              <a:rPr lang="ru-RU" sz="4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лексико-грамматических категорий и связной речи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лексико-грамматических категорий и связной речи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формированию таких основных умений и знаний, как: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 построить лексико-грамматическую конструкцию предложения;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согласовывать существительное с числительным, глаголом, прилагательным в роде, числе, падеже;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употреблять в самостоятельной речи все части речи: существительные, прилагательные, глаголы, местоимения, предлоги;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запаса родственных слов: антонимов и синонимов;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словообразования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развитие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лексико-грамматических категорий и связной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речи на помощь приходят рабочие тетради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Арбековой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Н.Е,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Теремковой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Н.Э., пособия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Нищевой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Н.В и другие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1690688"/>
            <a:ext cx="3356823" cy="25176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4410" y="4312995"/>
            <a:ext cx="4333040" cy="24406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800673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мелкой моторики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8873" y="1690688"/>
            <a:ext cx="2943913" cy="2207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егулярные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мелкой моторикой,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способны улучшить зрительную память, координацию движений и развить воображение. Если говорить обобщенными фразами, то она развивает мозг. И, конечно же, мы не забываем о необходимости завязывания шнурков, застегивания пуговиц, письме — вещах, которые являются очевидными для взрослого, но которые пока тяжело даются маленькому ребенку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8873" y="4230217"/>
            <a:ext cx="3038471" cy="21111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95" y="2056110"/>
            <a:ext cx="2495550" cy="3327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097998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речи у неговорящих детей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речи у неговорящих детей необходимо, если ребёнок не начал издавать звуки или разговаривать в возрасте, когда это обычно происходит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выбора методик для запуска речи логопеды ориентируются на индивидуальные особенности конкретного ребёнка.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68162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родителями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28"/>
          <a:stretch/>
        </p:blipFill>
        <p:spPr>
          <a:xfrm>
            <a:off x="1199062" y="1509853"/>
            <a:ext cx="4529009" cy="2386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взаимодействия логопеда и семьи – создать единое пространство развития ребенка в семье и ДОУ, сделать родителей участниками полноценного воспитательного процесса, включение родителей в совместный коррекционный процесс и создание единого речевого пространства.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70" b="12357"/>
          <a:stretch/>
        </p:blipFill>
        <p:spPr>
          <a:xfrm>
            <a:off x="360334" y="3897137"/>
            <a:ext cx="3092413" cy="29608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94568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4071952369"/>
              </p:ext>
            </p:extLst>
          </p:nvPr>
        </p:nvGraphicFramePr>
        <p:xfrm>
          <a:off x="192947" y="7687"/>
          <a:ext cx="11895588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89" y="313509"/>
            <a:ext cx="10857411" cy="1377179"/>
          </a:xfrm>
        </p:spPr>
        <p:txBody>
          <a:bodyPr>
            <a:normAutofit fontScale="90000"/>
          </a:bodyPr>
          <a:lstStyle/>
          <a:p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Основное назначение логопедического кабинета – создание необходимых условий для коррекционного обучения дошкольников с речевыми дефектами</a:t>
            </a:r>
            <a:r>
              <a:rPr lang="ru-RU" dirty="0"/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8823" y="1079157"/>
            <a:ext cx="10974977" cy="5530649"/>
          </a:xfrm>
        </p:spPr>
        <p:txBody>
          <a:bodyPr>
            <a:normAutofit/>
          </a:bodyPr>
          <a:lstStyle/>
          <a:p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Предметно-развивающая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среда логопедического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создана для эффективной работы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воспитанниками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всем направлениям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коррекционно-развивающего обучения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требованиям ФГОС ДО и условно разделена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центры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1266" y="1543840"/>
            <a:ext cx="2490089" cy="33201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402" y="1844805"/>
            <a:ext cx="2333263" cy="31110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7349" y="1820556"/>
            <a:ext cx="2282552" cy="30434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73680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4071952369"/>
              </p:ext>
            </p:extLst>
          </p:nvPr>
        </p:nvGraphicFramePr>
        <p:xfrm>
          <a:off x="192947" y="7687"/>
          <a:ext cx="11895588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коррекционно-образовательной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 речевых нарушений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звукопроизносительных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навыков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лексико-грамматических категорий и связной речи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мелко моторики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речи у неговорящих детей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родителями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88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 речевых нарушений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Логопедическое обследование необходимо для определения уровня речевого развития ребенка. Обследование начинается с беседы. Тему для беседы и пособия, логопед подбирает, учитывая возраст ребенка.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Логопедическое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обследование — это единственный способ определить уровень развития речи ребёнка и выявить имеющиеся речевые нарушения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95851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4071952369"/>
              </p:ext>
            </p:extLst>
          </p:nvPr>
        </p:nvGraphicFramePr>
        <p:xfrm>
          <a:off x="192947" y="7687"/>
          <a:ext cx="11895588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звукопроизносительных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навыков включает  себя: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артикуляционной моторики</a:t>
            </a:r>
          </a:p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фонематического звука</a:t>
            </a:r>
          </a:p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речевого дыхания</a:t>
            </a:r>
          </a:p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Постановка звука</a:t>
            </a:r>
          </a:p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Автоматизация звука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ифференциация звуков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1802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2751"/>
            <a:ext cx="12193057" cy="6852498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артикуляционной моторики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развития артикуляционной моторики используются специальные упражнения, направленные на укрепление мышц речевого аппарата, развитие силы, подвижности и дифференцированных движений органов, принимающих участие в речи.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57"/>
          <a:stretch/>
        </p:blipFill>
        <p:spPr>
          <a:xfrm>
            <a:off x="6198326" y="2547257"/>
            <a:ext cx="4860441" cy="31511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813067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0"/>
            <a:ext cx="12192529" cy="6858297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фонематического звука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563698" y="1516775"/>
            <a:ext cx="3204089" cy="2114699"/>
          </a:xfrm>
          <a:prstGeom prst="rect">
            <a:avLst/>
          </a:prstGeom>
        </p:spPr>
      </p:pic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5708469" y="1854925"/>
            <a:ext cx="6559731" cy="4264069"/>
          </a:xfrm>
        </p:spPr>
        <p:txBody>
          <a:bodyPr>
            <a:normAutofit fontScale="925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слышать каждый отдельный звук в слове, чётко отделять его от дефектно произносимого, знать из каких звуков состоит слово - является важнейшей предпосылкой для успешной коррекции звукопроизношения, а в дальнейшем и овладения грамотой. Поэтому в логопедическом кабинете имеется достаточное количество пособий и звучащих игрушек для развития слухового внимания и фонематического слуха.</a:t>
            </a: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864" y="3748743"/>
            <a:ext cx="3461656" cy="25962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317343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Развитие речевого дыхания</a:t>
            </a:r>
            <a:br>
              <a:rPr lang="ru-RU" dirty="0"/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31074" y="1541417"/>
            <a:ext cx="5588726" cy="4635546"/>
          </a:xfrm>
        </p:spPr>
        <p:txBody>
          <a:bodyPr>
            <a:normAutofit/>
          </a:bodyPr>
          <a:lstStyle/>
          <a:p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Источником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звуков речи является воздушная струя.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Правильное речевое дыхание обеспечивает нормальное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звукообразование, создаёт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для поддержания нормальной громкости речи,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чёткого соблюдения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пауз, сохранения плавности речи и её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интонационной выразительности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1222371"/>
            <a:ext cx="2385947" cy="2906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0250" y="4246012"/>
            <a:ext cx="3744958" cy="24005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2557" y="1222371"/>
            <a:ext cx="2179557" cy="2906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88902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Постановка звуков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постановки звуков в кабинете имеются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постановочные зонды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зондозаменители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2636" y="3061724"/>
            <a:ext cx="3852114" cy="30648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05" t="16572" r="17952"/>
          <a:stretch/>
        </p:blipFill>
        <p:spPr>
          <a:xfrm>
            <a:off x="6139186" y="2876370"/>
            <a:ext cx="3906152" cy="34355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32146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624</Words>
  <Application>Microsoft Office PowerPoint</Application>
  <PresentationFormat>Широкоэкранный</PresentationFormat>
  <Paragraphs>65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Comic Sans MS</vt:lpstr>
      <vt:lpstr>Times New Roman</vt:lpstr>
      <vt:lpstr>Тема Office</vt:lpstr>
      <vt:lpstr>Презентация PowerPoint</vt:lpstr>
      <vt:lpstr>Основное назначение логопедического кабинета – создание необходимых условий для коррекционного обучения дошкольников с речевыми дефектами.</vt:lpstr>
      <vt:lpstr> Направления коррекционно-образовательной работы: </vt:lpstr>
      <vt:lpstr>Диагностика речевых нарушений </vt:lpstr>
      <vt:lpstr>Развитие звукопроизносительных навыков включает  себя:</vt:lpstr>
      <vt:lpstr> Развитие артикуляционной моторики </vt:lpstr>
      <vt:lpstr> Развитие фонематического звука </vt:lpstr>
      <vt:lpstr>Развитие речевого дыхания </vt:lpstr>
      <vt:lpstr>Постановка звуков</vt:lpstr>
      <vt:lpstr>Автоматизация звуков</vt:lpstr>
      <vt:lpstr>Дифференциация звуков</vt:lpstr>
      <vt:lpstr> Развитие лексико-грамматических категорий и связной речи </vt:lpstr>
      <vt:lpstr>Развитие мелкой моторики</vt:lpstr>
      <vt:lpstr>Развитие речи у неговорящих детей </vt:lpstr>
      <vt:lpstr>Взаимодействие с родителями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Валерий Алексеев</cp:lastModifiedBy>
  <cp:revision>16</cp:revision>
  <dcterms:created xsi:type="dcterms:W3CDTF">2024-03-22T10:46:38Z</dcterms:created>
  <dcterms:modified xsi:type="dcterms:W3CDTF">2024-03-24T13:54:21Z</dcterms:modified>
</cp:coreProperties>
</file>